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4"/>
    <p:sldMasterId id="2147483670" r:id="rId5"/>
  </p:sldMasterIdLst>
  <p:notesMasterIdLst>
    <p:notesMasterId r:id="rId22"/>
  </p:notesMasterIdLst>
  <p:handoutMasterIdLst>
    <p:handoutMasterId r:id="rId23"/>
  </p:handoutMasterIdLst>
  <p:sldIdLst>
    <p:sldId id="269" r:id="rId6"/>
    <p:sldId id="393" r:id="rId7"/>
    <p:sldId id="299" r:id="rId8"/>
    <p:sldId id="394" r:id="rId9"/>
    <p:sldId id="384" r:id="rId10"/>
    <p:sldId id="388" r:id="rId11"/>
    <p:sldId id="392" r:id="rId12"/>
    <p:sldId id="385" r:id="rId13"/>
    <p:sldId id="395" r:id="rId14"/>
    <p:sldId id="396" r:id="rId15"/>
    <p:sldId id="386" r:id="rId16"/>
    <p:sldId id="390" r:id="rId17"/>
    <p:sldId id="391" r:id="rId18"/>
    <p:sldId id="387" r:id="rId19"/>
    <p:sldId id="266" r:id="rId20"/>
    <p:sldId id="355" r:id="rId21"/>
  </p:sldIdLst>
  <p:sldSz cx="9144000" cy="6858000" type="screen4x3"/>
  <p:notesSz cx="7315200" cy="9601200"/>
  <p:custDataLst>
    <p:tags r:id="rId2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1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ill" initials="JCN" lastIdx="1" clrIdx="0"/>
  <p:cmAuthor id="1" name="Gordon, Glen" initials="GG" lastIdx="1" clrIdx="1">
    <p:extLst>
      <p:ext uri="{19B8F6BF-5375-455C-9EA6-DF929625EA0E}">
        <p15:presenceInfo xmlns:p15="http://schemas.microsoft.com/office/powerpoint/2012/main" userId="S-1-5-21-3223720959-1287763238-3712260780-7352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C2E"/>
    <a:srgbClr val="6E8778"/>
    <a:srgbClr val="033C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54" autoAdjust="0"/>
    <p:restoredTop sz="93731" autoAdjust="0"/>
  </p:normalViewPr>
  <p:slideViewPr>
    <p:cSldViewPr>
      <p:cViewPr varScale="1">
        <p:scale>
          <a:sx n="75" d="100"/>
          <a:sy n="75" d="100"/>
        </p:scale>
        <p:origin x="1603" y="48"/>
      </p:cViewPr>
      <p:guideLst>
        <p:guide orient="horz" pos="2160"/>
        <p:guide pos="144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-1614"/>
    </p:cViewPr>
  </p:sorterViewPr>
  <p:notesViewPr>
    <p:cSldViewPr>
      <p:cViewPr varScale="1">
        <p:scale>
          <a:sx n="77" d="100"/>
          <a:sy n="77" d="100"/>
        </p:scale>
        <p:origin x="-2952" y="-8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gs" Target="tags/tag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33" tIns="48317" rIns="96633" bIns="48317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33" tIns="48317" rIns="96633" bIns="48317" rtlCol="0"/>
          <a:lstStyle>
            <a:lvl1pPr algn="r">
              <a:defRPr sz="1300"/>
            </a:lvl1pPr>
          </a:lstStyle>
          <a:p>
            <a:fld id="{98DC83CF-CBA1-4CA4-A218-013F84D5C1E0}" type="datetimeFigureOut">
              <a:rPr lang="en-US" smtClean="0"/>
              <a:pPr/>
              <a:t>5/4/2018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33" tIns="48317" rIns="96633" bIns="48317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33" tIns="48317" rIns="96633" bIns="48317" rtlCol="0" anchor="b"/>
          <a:lstStyle>
            <a:lvl1pPr algn="r">
              <a:defRPr sz="1300"/>
            </a:lvl1pPr>
          </a:lstStyle>
          <a:p>
            <a:fld id="{58EBED83-63AD-4D7D-B366-219B3108BB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5091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33" tIns="48317" rIns="96633" bIns="48317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633" tIns="48317" rIns="96633" bIns="48317" rtlCol="0"/>
          <a:lstStyle>
            <a:lvl1pPr algn="r">
              <a:defRPr sz="1300"/>
            </a:lvl1pPr>
          </a:lstStyle>
          <a:p>
            <a:fld id="{21117837-AF87-499D-AB6C-34445AEFE84F}" type="datetimeFigureOut">
              <a:rPr lang="en-US" smtClean="0"/>
              <a:t>5/4/2018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3" tIns="48317" rIns="96633" bIns="4831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33" tIns="48317" rIns="96633" bIns="4831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6"/>
            <a:ext cx="3169920" cy="481726"/>
          </a:xfrm>
          <a:prstGeom prst="rect">
            <a:avLst/>
          </a:prstGeom>
        </p:spPr>
        <p:txBody>
          <a:bodyPr vert="horz" lIns="96633" tIns="48317" rIns="96633" bIns="48317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6"/>
            <a:ext cx="3169920" cy="481726"/>
          </a:xfrm>
          <a:prstGeom prst="rect">
            <a:avLst/>
          </a:prstGeom>
        </p:spPr>
        <p:txBody>
          <a:bodyPr vert="horz" lIns="96633" tIns="48317" rIns="96633" bIns="48317" rtlCol="0" anchor="b"/>
          <a:lstStyle>
            <a:lvl1pPr algn="r">
              <a:defRPr sz="1300"/>
            </a:lvl1pPr>
          </a:lstStyle>
          <a:p>
            <a:fld id="{E2AC0AE7-D71E-4109-8E5B-DD5AD9AC1A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095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Girl2.jpg"/>
          <p:cNvPicPr>
            <a:picLocks noChangeAspect="1"/>
          </p:cNvPicPr>
          <p:nvPr userDrawn="1"/>
        </p:nvPicPr>
        <p:blipFill>
          <a:blip r:embed="rId2"/>
          <a:srcRect r="3390"/>
          <a:stretch>
            <a:fillRect/>
          </a:stretch>
        </p:blipFill>
        <p:spPr>
          <a:xfrm>
            <a:off x="4800600" y="1574800"/>
            <a:ext cx="4343400" cy="2997200"/>
          </a:xfrm>
          <a:prstGeom prst="rect">
            <a:avLst/>
          </a:prstGeom>
        </p:spPr>
      </p:pic>
      <p:pic>
        <p:nvPicPr>
          <p:cNvPr id="28" name="Picture 27" descr="girl&amp;guy.jpg"/>
          <p:cNvPicPr>
            <a:picLocks noChangeAspect="1"/>
          </p:cNvPicPr>
          <p:nvPr userDrawn="1"/>
        </p:nvPicPr>
        <p:blipFill>
          <a:blip r:embed="rId3"/>
          <a:srcRect l="5357" t="2429" b="10143"/>
          <a:stretch>
            <a:fillRect/>
          </a:stretch>
        </p:blipFill>
        <p:spPr>
          <a:xfrm>
            <a:off x="4038600" y="4114800"/>
            <a:ext cx="4038600" cy="2743200"/>
          </a:xfrm>
          <a:prstGeom prst="rect">
            <a:avLst/>
          </a:prstGeom>
        </p:spPr>
      </p:pic>
      <p:pic>
        <p:nvPicPr>
          <p:cNvPr id="27" name="Picture 26" descr="pic.jpg"/>
          <p:cNvPicPr>
            <a:picLocks noChangeAspect="1"/>
          </p:cNvPicPr>
          <p:nvPr userDrawn="1"/>
        </p:nvPicPr>
        <p:blipFill>
          <a:blip r:embed="rId4"/>
          <a:srcRect t="4167" r="15418" b="18859"/>
          <a:stretch>
            <a:fillRect/>
          </a:stretch>
        </p:blipFill>
        <p:spPr>
          <a:xfrm>
            <a:off x="7315199" y="4114800"/>
            <a:ext cx="1828801" cy="2743200"/>
          </a:xfrm>
          <a:prstGeom prst="rect">
            <a:avLst/>
          </a:prstGeom>
        </p:spPr>
      </p:pic>
      <p:pic>
        <p:nvPicPr>
          <p:cNvPr id="21" name="Picture 20" descr="Guy.jpg"/>
          <p:cNvPicPr>
            <a:picLocks noChangeAspect="1"/>
          </p:cNvPicPr>
          <p:nvPr userDrawn="1"/>
        </p:nvPicPr>
        <p:blipFill>
          <a:blip r:embed="rId5"/>
          <a:srcRect l="13978" r="32258"/>
          <a:stretch>
            <a:fillRect/>
          </a:stretch>
        </p:blipFill>
        <p:spPr>
          <a:xfrm flipH="1">
            <a:off x="1143000" y="3581400"/>
            <a:ext cx="1905000" cy="2834640"/>
          </a:xfrm>
          <a:prstGeom prst="rect">
            <a:avLst/>
          </a:prstGeom>
        </p:spPr>
      </p:pic>
      <p:sp>
        <p:nvSpPr>
          <p:cNvPr id="11" name="Line 19"/>
          <p:cNvSpPr>
            <a:spLocks noChangeShapeType="1"/>
          </p:cNvSpPr>
          <p:nvPr userDrawn="1"/>
        </p:nvSpPr>
        <p:spPr bwMode="auto">
          <a:xfrm>
            <a:off x="4572000" y="4114800"/>
            <a:ext cx="4572000" cy="0"/>
          </a:xfrm>
          <a:prstGeom prst="line">
            <a:avLst/>
          </a:prstGeom>
          <a:noFill/>
          <a:ln w="63500">
            <a:solidFill>
              <a:srgbClr val="6E8778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2" name="Line 19"/>
          <p:cNvSpPr>
            <a:spLocks noChangeShapeType="1"/>
          </p:cNvSpPr>
          <p:nvPr userDrawn="1"/>
        </p:nvSpPr>
        <p:spPr bwMode="auto">
          <a:xfrm rot="16200000">
            <a:off x="5943601" y="5486399"/>
            <a:ext cx="2743200" cy="1"/>
          </a:xfrm>
          <a:prstGeom prst="line">
            <a:avLst/>
          </a:prstGeom>
          <a:noFill/>
          <a:ln w="63500">
            <a:solidFill>
              <a:srgbClr val="6E8778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1219200"/>
            <a:ext cx="6324600" cy="762000"/>
          </a:xfrm>
          <a:prstGeom prst="rect">
            <a:avLst/>
          </a:prstGeom>
        </p:spPr>
        <p:txBody>
          <a:bodyPr/>
          <a:lstStyle>
            <a:lvl1pPr algn="l">
              <a:def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33C6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" y="2667000"/>
            <a:ext cx="3352800" cy="381000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1" kern="1200" baseline="0" dirty="0" smtClean="0">
                <a:solidFill>
                  <a:srgbClr val="033C61"/>
                </a:solidFill>
                <a:latin typeface="Arial" charset="0"/>
                <a:ea typeface="+mn-ea"/>
                <a:cs typeface="+mn-cs"/>
              </a:defRPr>
            </a:lvl1pPr>
            <a:lvl2pPr marL="0" indent="0" algn="l" rtl="0" fontAlgn="base">
              <a:spcBef>
                <a:spcPct val="50000"/>
              </a:spcBef>
              <a:spcAft>
                <a:spcPct val="0"/>
              </a:spcAft>
              <a:buNone/>
              <a:defRPr lang="en-US" sz="1400" b="0" kern="1200" dirty="0" smtClean="0">
                <a:solidFill>
                  <a:srgbClr val="033C61"/>
                </a:solidFill>
                <a:latin typeface="Arial" charset="0"/>
                <a:ea typeface="+mn-ea"/>
                <a:cs typeface="+mn-cs"/>
              </a:defRPr>
            </a:lvl2pPr>
            <a:lvl3pPr marL="0" indent="0" algn="l" rtl="0" fontAlgn="base">
              <a:spcBef>
                <a:spcPct val="50000"/>
              </a:spcBef>
              <a:spcAft>
                <a:spcPct val="0"/>
              </a:spcAft>
              <a:buNone/>
              <a:defRPr lang="en-US" sz="1400" b="0" kern="1200" baseline="0" dirty="0" smtClean="0">
                <a:solidFill>
                  <a:srgbClr val="033C61"/>
                </a:solidFill>
                <a:latin typeface="Arial" charset="0"/>
                <a:ea typeface="+mn-ea"/>
                <a:cs typeface="+mn-cs"/>
              </a:defRPr>
            </a:lvl3pPr>
            <a:lvl4pPr marL="0" indent="0" algn="l" rtl="0" fontAlgn="base">
              <a:spcBef>
                <a:spcPct val="50000"/>
              </a:spcBef>
              <a:spcAft>
                <a:spcPct val="0"/>
              </a:spcAft>
              <a:buNone/>
              <a:defRPr lang="en-US" sz="1400" b="0" kern="1200" dirty="0" smtClean="0">
                <a:solidFill>
                  <a:srgbClr val="033C61"/>
                </a:solidFill>
                <a:latin typeface="Arial" charset="0"/>
                <a:ea typeface="+mn-ea"/>
                <a:cs typeface="+mn-cs"/>
              </a:defRPr>
            </a:lvl4pPr>
            <a:lvl5pPr marL="0" indent="0" algn="l" rtl="0" fontAlgn="base">
              <a:spcBef>
                <a:spcPct val="50000"/>
              </a:spcBef>
              <a:spcAft>
                <a:spcPct val="0"/>
              </a:spcAft>
              <a:buNone/>
              <a:defRPr lang="en-US" sz="1400" b="0" kern="1200" dirty="0" smtClean="0">
                <a:solidFill>
                  <a:srgbClr val="033C61"/>
                </a:solidFill>
                <a:latin typeface="Arial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" y="3048000"/>
            <a:ext cx="3352800" cy="1295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tabLst/>
              <a:defRPr lang="en-US" sz="1400" b="0" kern="1200" baseline="0" dirty="0" smtClean="0">
                <a:solidFill>
                  <a:srgbClr val="033C6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Presenter Title</a:t>
            </a:r>
            <a:br>
              <a:rPr lang="en-US" dirty="0"/>
            </a:br>
            <a:r>
              <a:rPr lang="en-US" dirty="0"/>
              <a:t>ERDC Lab or Office</a:t>
            </a:r>
            <a:br>
              <a:rPr lang="en-US" dirty="0"/>
            </a:br>
            <a:r>
              <a:rPr lang="en-US" dirty="0"/>
              <a:t>Date of Presentation</a:t>
            </a:r>
          </a:p>
        </p:txBody>
      </p:sp>
      <p:pic>
        <p:nvPicPr>
          <p:cNvPr id="14" name="Picture 13" descr="USACE_logo-w-name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943600"/>
            <a:ext cx="897570" cy="717595"/>
          </a:xfrm>
          <a:prstGeom prst="rect">
            <a:avLst/>
          </a:prstGeom>
        </p:spPr>
      </p:pic>
      <p:pic>
        <p:nvPicPr>
          <p:cNvPr id="15" name="Picture 14" descr="logo-2-line-name-and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943600"/>
            <a:ext cx="1459976" cy="685800"/>
          </a:xfrm>
          <a:prstGeom prst="rect">
            <a:avLst/>
          </a:prstGeom>
        </p:spPr>
      </p:pic>
      <p:pic>
        <p:nvPicPr>
          <p:cNvPr id="16" name="Picture 15" descr="ARMY logo.png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52400" y="5943600"/>
            <a:ext cx="7620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5/4/2018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5/4/2018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5/4/2018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5/4/2018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5/4/2018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5/4/2018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5/4/2018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5/4/2018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5/4/2018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5/4/2018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746125" indent="-293688"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B8259A0-B2B6-4A51-8281-FB7C9390777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5/4/2018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FE8071-4869-4383-AF9F-74A0EEE90E5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9BF9707-126B-4905-B024-C55801C84AB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25120D9-61F1-42F2-8D8E-4F655175A6F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C445313-CC83-4504-93DA-BBEC7E835DA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B8FEEE0-7A08-4071-B5B8-350C978D59D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5FC1934-DC50-417B-8BF8-32BF59F432E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A555B-53EE-4087-8E31-619DB394EBFC}" type="datetimeFigureOut">
              <a:rPr lang="en-US" smtClean="0"/>
              <a:pPr/>
              <a:t>5/4/2018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1C11C-C8F8-4718-8E74-BA1491E3A5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961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fld id="{F8988399-E04C-4A3C-828A-9E368179D8A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Line 10"/>
          <p:cNvSpPr>
            <a:spLocks noChangeShapeType="1"/>
          </p:cNvSpPr>
          <p:nvPr userDrawn="1"/>
        </p:nvSpPr>
        <p:spPr bwMode="auto">
          <a:xfrm flipH="1">
            <a:off x="427383" y="6324600"/>
            <a:ext cx="832104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308344" y="6324600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i="1" spc="0" dirty="0">
                <a:solidFill>
                  <a:schemeClr val="tx1"/>
                </a:solidFill>
              </a:rPr>
              <a:t>Innovative solutions </a:t>
            </a:r>
            <a:r>
              <a:rPr lang="en-US" sz="1200" b="1" i="1" spc="0" baseline="0" dirty="0">
                <a:solidFill>
                  <a:schemeClr val="tx1"/>
                </a:solidFill>
              </a:rPr>
              <a:t>for a safer, better world</a:t>
            </a: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381000" y="6356499"/>
            <a:ext cx="1905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BUILDING STRONG</a:t>
            </a:r>
            <a:r>
              <a:rPr lang="en-US" sz="1050" b="1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®</a:t>
            </a:r>
          </a:p>
        </p:txBody>
      </p:sp>
      <p:pic>
        <p:nvPicPr>
          <p:cNvPr id="2" name="Picture 1" descr="usace-castle-for-PPT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715000"/>
            <a:ext cx="533400" cy="396744"/>
          </a:xfrm>
          <a:prstGeom prst="rect">
            <a:avLst/>
          </a:prstGeom>
        </p:spPr>
      </p:pic>
      <p:pic>
        <p:nvPicPr>
          <p:cNvPr id="3" name="Picture 2" descr="logo-color-nothing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867400"/>
            <a:ext cx="1434844" cy="344613"/>
          </a:xfrm>
          <a:prstGeom prst="rect">
            <a:avLst/>
          </a:prstGeom>
        </p:spPr>
      </p:pic>
      <p:pic>
        <p:nvPicPr>
          <p:cNvPr id="10" name="Picture 9" descr="ARMY logo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81000" y="5715000"/>
            <a:ext cx="533400" cy="533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82" r:id="rId9"/>
  </p:sldLayoutIdLst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033C6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75000"/>
        <a:buFont typeface="Arial" charset="0"/>
        <a:buChar char="►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75000"/>
        <a:buFont typeface="Wingdings 3" pitchFamily="18" charset="2"/>
        <a:buChar char="w"/>
        <a:defRPr sz="18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8888D-993F-44D1-BA43-C8D308276CE3}" type="datetimeFigureOut">
              <a:rPr lang="en-US" smtClean="0"/>
              <a:pPr/>
              <a:t>5/4/2018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Restoration Advisory Board Meeting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May 9, 2018</a:t>
            </a:r>
          </a:p>
        </p:txBody>
      </p:sp>
    </p:spTree>
    <p:extLst>
      <p:ext uri="{BB962C8B-B14F-4D97-AF65-F5344CB8AC3E}">
        <p14:creationId xmlns:p14="http://schemas.microsoft.com/office/powerpoint/2010/main" val="1337094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latin typeface="Arial" panose="020B0604020202020204" pitchFamily="34" charset="0"/>
              </a:rPr>
              <a:t>Smoke Test II Objectives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439409"/>
            <a:ext cx="3276600" cy="3886200"/>
          </a:xfrm>
        </p:spPr>
        <p:txBody>
          <a:bodyPr/>
          <a:lstStyle/>
          <a:p>
            <a:r>
              <a:rPr lang="en-US" sz="2000" dirty="0"/>
              <a:t>Smoke an indicator of vapor intrusion pathways.</a:t>
            </a:r>
          </a:p>
          <a:p>
            <a:r>
              <a:rPr lang="en-US" sz="2000" dirty="0"/>
              <a:t>Evaluate if HVAC and plumbing fixes were effective.</a:t>
            </a:r>
          </a:p>
          <a:p>
            <a:r>
              <a:rPr lang="en-US" sz="2000" dirty="0"/>
              <a:t>Evaluate/locate other specific points of leakage potentially masked by Smoke Test I HVAC and plumbing pathways.</a:t>
            </a:r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6CCCCC-4EE8-40B0-B340-26FF9CE1C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600200"/>
            <a:ext cx="53848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18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Soil Vapor Extraction Pilot Testing – Enhanced Permeability of Shallow Soils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72000" cy="4068762"/>
          </a:xfrm>
        </p:spPr>
        <p:txBody>
          <a:bodyPr/>
          <a:lstStyle/>
          <a:p>
            <a:r>
              <a:rPr lang="en-US" dirty="0"/>
              <a:t>Three locations each to be tested at AOC 2 and AOC 9.</a:t>
            </a:r>
          </a:p>
          <a:p>
            <a:r>
              <a:rPr lang="en-US" dirty="0"/>
              <a:t>~5 foot intervals from 15 to 50 feet below ground surface. </a:t>
            </a:r>
          </a:p>
          <a:p>
            <a:r>
              <a:rPr lang="en-US" dirty="0"/>
              <a:t>Install soil vapor extraction wells at each location.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2C0C3E-B723-4F62-A377-B0558588E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752600"/>
            <a:ext cx="3657600" cy="368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11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E3385-F786-427B-8055-264E7F2CB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Enhanced Permeability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6C9FF-8126-4CA1-BFF5-AA8E4527B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3F5F08-254B-4FB0-AEBF-DA4ED0B97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8276080" cy="3581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D82AD4-9923-4ACD-88E3-60EC8D317F64}"/>
              </a:ext>
            </a:extLst>
          </p:cNvPr>
          <p:cNvSpPr txBox="1"/>
          <p:nvPr/>
        </p:nvSpPr>
        <p:spPr>
          <a:xfrm>
            <a:off x="3733800" y="518160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Modified After USAF Final Guidance on Soil Vapor Extraction Optimization, June 2001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4950A4-93C3-4552-A52F-BE14ECFBD378}"/>
              </a:ext>
            </a:extLst>
          </p:cNvPr>
          <p:cNvSpPr/>
          <p:nvPr/>
        </p:nvSpPr>
        <p:spPr>
          <a:xfrm>
            <a:off x="3733800" y="1752600"/>
            <a:ext cx="1676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1C2660-3F16-4E7B-AB8A-86816E886545}"/>
              </a:ext>
            </a:extLst>
          </p:cNvPr>
          <p:cNvSpPr/>
          <p:nvPr/>
        </p:nvSpPr>
        <p:spPr>
          <a:xfrm>
            <a:off x="1219200" y="2133600"/>
            <a:ext cx="1828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51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3F6F2-9418-451A-8807-13DE95485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Enhanced Permeability Work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DB1DA-AE4C-41EF-AD05-E4462CB3B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429000" cy="3886200"/>
          </a:xfrm>
        </p:spPr>
        <p:txBody>
          <a:bodyPr/>
          <a:lstStyle/>
          <a:p>
            <a:r>
              <a:rPr lang="en-US" dirty="0"/>
              <a:t>Prepare Slurry</a:t>
            </a:r>
          </a:p>
          <a:p>
            <a:r>
              <a:rPr lang="en-US" dirty="0"/>
              <a:t>Prepare Casing</a:t>
            </a:r>
          </a:p>
          <a:p>
            <a:r>
              <a:rPr lang="en-US" dirty="0"/>
              <a:t>Advance to Depth</a:t>
            </a:r>
          </a:p>
          <a:p>
            <a:r>
              <a:rPr lang="en-US" dirty="0"/>
              <a:t>Inject Slurry</a:t>
            </a:r>
          </a:p>
          <a:p>
            <a:r>
              <a:rPr lang="en-US" dirty="0"/>
              <a:t>Build SVE Well</a:t>
            </a:r>
          </a:p>
          <a:p>
            <a:r>
              <a:rPr lang="en-US" dirty="0"/>
              <a:t>Building and Indoor Air Monitoring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D4380E-FC31-4DB2-ABDC-A9325F043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762" y="1638300"/>
            <a:ext cx="4629150" cy="1638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0EF93A-CD78-4108-A4E1-4CF8BB1BF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3276600"/>
            <a:ext cx="5248275" cy="23063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0BFD28-992F-43BB-BDBE-D35B499A859A}"/>
              </a:ext>
            </a:extLst>
          </p:cNvPr>
          <p:cNvSpPr txBox="1"/>
          <p:nvPr/>
        </p:nvSpPr>
        <p:spPr>
          <a:xfrm>
            <a:off x="3886200" y="5613387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Modified after Hall and Slack, In Situ Distribution of Fluid Injected Through Fractures, 2013</a:t>
            </a:r>
          </a:p>
        </p:txBody>
      </p:sp>
    </p:spTree>
    <p:extLst>
      <p:ext uri="{BB962C8B-B14F-4D97-AF65-F5344CB8AC3E}">
        <p14:creationId xmlns:p14="http://schemas.microsoft.com/office/powerpoint/2010/main" val="2694018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25F7A-A640-4847-8770-2E5130DE9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EB97E-D592-4319-87B2-02F81C4A9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13CBED-BDEE-450E-9242-4A117FC4D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0" y="541249"/>
            <a:ext cx="9144000" cy="600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159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will we be working on?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3886200"/>
          </a:xfrm>
        </p:spPr>
        <p:txBody>
          <a:bodyPr/>
          <a:lstStyle/>
          <a:p>
            <a:r>
              <a:rPr lang="en-US" sz="2400" dirty="0"/>
              <a:t>Draft Feasibility Study Report – ongoing review by NAE</a:t>
            </a:r>
          </a:p>
          <a:p>
            <a:r>
              <a:rPr lang="en-US" sz="2400" dirty="0"/>
              <a:t>Engineering Evaluation and Cost Analysis Report - finalized last week </a:t>
            </a:r>
          </a:p>
          <a:p>
            <a:r>
              <a:rPr lang="en-US" sz="2400" dirty="0"/>
              <a:t>Finalize Remedial Investigation Report - June</a:t>
            </a:r>
          </a:p>
          <a:p>
            <a:r>
              <a:rPr lang="en-US" sz="2400" dirty="0"/>
              <a:t>Continue to evaluate Vapor Intrusion at Frost Effects – drilling to begin on or about June 4</a:t>
            </a:r>
            <a:r>
              <a:rPr lang="en-US" sz="2400" baseline="30000" dirty="0"/>
              <a:t>th</a:t>
            </a:r>
            <a:r>
              <a:rPr lang="en-US" sz="2400" dirty="0"/>
              <a:t>.</a:t>
            </a:r>
          </a:p>
          <a:p>
            <a:r>
              <a:rPr lang="en-US" sz="2400" dirty="0"/>
              <a:t>SVE pilot testing drilling to begin in late June early July.</a:t>
            </a:r>
          </a:p>
        </p:txBody>
      </p:sp>
    </p:spTree>
    <p:extLst>
      <p:ext uri="{BB962C8B-B14F-4D97-AF65-F5344CB8AC3E}">
        <p14:creationId xmlns:p14="http://schemas.microsoft.com/office/powerpoint/2010/main" val="83598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Questions or Comments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417638"/>
            <a:ext cx="3228975" cy="4305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7" y="2479723"/>
            <a:ext cx="5322291" cy="324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08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53" y="1417638"/>
            <a:ext cx="8229600" cy="3886200"/>
          </a:xfrm>
        </p:spPr>
        <p:txBody>
          <a:bodyPr/>
          <a:lstStyle/>
          <a:p>
            <a:pPr lvl="0"/>
            <a:r>
              <a:rPr lang="en-US" sz="2400" dirty="0"/>
              <a:t>January Meeting Minutes</a:t>
            </a:r>
          </a:p>
          <a:p>
            <a:pPr lvl="0"/>
            <a:r>
              <a:rPr lang="en-US" sz="2400" dirty="0"/>
              <a:t>Frost Effects Research Facility Vapor Intrusion Investigation</a:t>
            </a:r>
          </a:p>
          <a:p>
            <a:pPr lvl="0"/>
            <a:r>
              <a:rPr lang="en-US" sz="2400" dirty="0"/>
              <a:t>Soil Vapor Extraction Pilot Testing - Enhanced Permeability of the Shallow Soils </a:t>
            </a:r>
          </a:p>
          <a:p>
            <a:pPr lvl="0"/>
            <a:r>
              <a:rPr lang="en-US" sz="2400" dirty="0"/>
              <a:t>Smoke Testing  (Round 2) the Main Laboratory</a:t>
            </a:r>
          </a:p>
          <a:p>
            <a:pPr lvl="0"/>
            <a:r>
              <a:rPr lang="en-US" sz="2400" dirty="0"/>
              <a:t>Status of Feasibility Study and Engineering Evaluation/Cost Analysis reports</a:t>
            </a:r>
          </a:p>
          <a:p>
            <a:pPr lvl="0"/>
            <a:r>
              <a:rPr lang="en-US" sz="2400" dirty="0"/>
              <a:t>Public Comments</a:t>
            </a:r>
          </a:p>
          <a:p>
            <a:pPr lvl="0"/>
            <a:r>
              <a:rPr lang="en-US" sz="2400" dirty="0"/>
              <a:t>Schedule next meeting and adjourn</a:t>
            </a:r>
          </a:p>
        </p:txBody>
      </p:sp>
    </p:spTree>
    <p:extLst>
      <p:ext uri="{BB962C8B-B14F-4D97-AF65-F5344CB8AC3E}">
        <p14:creationId xmlns:p14="http://schemas.microsoft.com/office/powerpoint/2010/main" val="3412686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been working on since our last meeting in January?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068762"/>
          </a:xfrm>
        </p:spPr>
        <p:txBody>
          <a:bodyPr/>
          <a:lstStyle/>
          <a:p>
            <a:r>
              <a:rPr lang="en-US" dirty="0"/>
              <a:t>Frost Effects Research Facility Indoor Air Monitoring </a:t>
            </a:r>
          </a:p>
          <a:p>
            <a:r>
              <a:rPr lang="en-US" dirty="0"/>
              <a:t>Soil Vapor Extraction Pilot Test Update </a:t>
            </a:r>
          </a:p>
          <a:p>
            <a:r>
              <a:rPr lang="en-US" dirty="0"/>
              <a:t>Feasibility Study </a:t>
            </a:r>
          </a:p>
          <a:p>
            <a:r>
              <a:rPr lang="en-US" dirty="0"/>
              <a:t>Engineering Evaluation / Cost Analysis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088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3F7D6-9E42-41D2-A223-3F2AB9B08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DCFAC-A4CF-4EDE-9C44-B17198BCA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D59F5A-1667-4D9E-B798-9E420D0FD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0"/>
            <a:ext cx="7391400" cy="567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84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FERF Indoor 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068762"/>
          </a:xfrm>
        </p:spPr>
        <p:txBody>
          <a:bodyPr/>
          <a:lstStyle/>
          <a:p>
            <a:r>
              <a:rPr lang="en-US" dirty="0"/>
              <a:t>Indoor Air in FERF Frost Effects Research Facility Indoor Air Monitoring </a:t>
            </a:r>
          </a:p>
          <a:p>
            <a:r>
              <a:rPr lang="en-US" dirty="0"/>
              <a:t>Soil Vapor Extraction Pilot Test Update </a:t>
            </a:r>
          </a:p>
          <a:p>
            <a:r>
              <a:rPr lang="en-US" dirty="0"/>
              <a:t>Feasibility Study </a:t>
            </a:r>
          </a:p>
          <a:p>
            <a:r>
              <a:rPr lang="en-US" dirty="0"/>
              <a:t>Engineering Evaluation / Cost Analysis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91DE7D-B6BF-4AD4-B284-CA8C5EDF0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6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21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1CB56-DBB3-4B3E-A13A-74480709D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FERF Vapor Intrusion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5DF3E-3E01-4845-80F2-631961B6F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Conducted April 26</a:t>
            </a:r>
            <a:r>
              <a:rPr lang="en-US" baseline="30000" dirty="0"/>
              <a:t>th </a:t>
            </a:r>
            <a:r>
              <a:rPr lang="en-US" dirty="0"/>
              <a:t>under barometric low atmospheric conditions.</a:t>
            </a:r>
          </a:p>
          <a:p>
            <a:r>
              <a:rPr lang="en-US" dirty="0"/>
              <a:t>35 indoor air samples collected and analyzed by HAPSITE®.</a:t>
            </a:r>
          </a:p>
          <a:p>
            <a:r>
              <a:rPr lang="en-US" dirty="0"/>
              <a:t>3 sub slab vapor samples collected and analyzed by HAPSITE®.</a:t>
            </a:r>
          </a:p>
          <a:p>
            <a:r>
              <a:rPr lang="en-US" dirty="0"/>
              <a:t>Conducting variability sampling this week under barometric high and low atmospheric conditions.</a:t>
            </a:r>
          </a:p>
        </p:txBody>
      </p:sp>
    </p:spTree>
    <p:extLst>
      <p:ext uri="{BB962C8B-B14F-4D97-AF65-F5344CB8AC3E}">
        <p14:creationId xmlns:p14="http://schemas.microsoft.com/office/powerpoint/2010/main" val="3453661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B2EF7-92CA-4D73-967E-04F46B2DC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D94A71-96B2-42B2-8FD8-76D43707D3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6920" y="0"/>
            <a:ext cx="4854220" cy="634492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82C0BD-D8EF-464B-89BC-63607ECB8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1754" y="20320"/>
            <a:ext cx="4838674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03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3F7D6-9E42-41D2-A223-3F2AB9B08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DCFAC-A4CF-4EDE-9C44-B17198BCA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D59F5A-1667-4D9E-B798-9E420D0FD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0"/>
            <a:ext cx="7391400" cy="567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87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868362"/>
          </a:xfrm>
        </p:spPr>
        <p:txBody>
          <a:bodyPr/>
          <a:lstStyle/>
          <a:p>
            <a:r>
              <a:rPr lang="en-US" dirty="0"/>
              <a:t>Smoke Testing II of the Main Lab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9A88C46-0D62-48A9-A47C-DA1F98219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1219200"/>
            <a:ext cx="6096000" cy="4572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91C67E-58A4-4F5B-89C1-D39994CE0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048000"/>
            <a:ext cx="2590800" cy="2590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1AACC5-941F-4A82-BA83-3AC10F105301}"/>
              </a:ext>
            </a:extLst>
          </p:cNvPr>
          <p:cNvSpPr txBox="1"/>
          <p:nvPr/>
        </p:nvSpPr>
        <p:spPr>
          <a:xfrm>
            <a:off x="1905000" y="1828800"/>
            <a:ext cx="14478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Storm Drain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42DC7BC-9B54-42E7-997D-BD3B6127B354}"/>
              </a:ext>
            </a:extLst>
          </p:cNvPr>
          <p:cNvCxnSpPr/>
          <p:nvPr/>
        </p:nvCxnSpPr>
        <p:spPr>
          <a:xfrm>
            <a:off x="3352800" y="2209800"/>
            <a:ext cx="1219200" cy="1143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0EBB9BB-17C1-4CAC-B0D4-1ABDE15356E1}"/>
              </a:ext>
            </a:extLst>
          </p:cNvPr>
          <p:cNvSpPr txBox="1"/>
          <p:nvPr/>
        </p:nvSpPr>
        <p:spPr>
          <a:xfrm>
            <a:off x="6477000" y="1981200"/>
            <a:ext cx="17526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Sanitary Sewer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A1EC61F-E33B-411C-8DFE-2F0D0E1626BF}"/>
              </a:ext>
            </a:extLst>
          </p:cNvPr>
          <p:cNvCxnSpPr/>
          <p:nvPr/>
        </p:nvCxnSpPr>
        <p:spPr>
          <a:xfrm>
            <a:off x="6477000" y="2362200"/>
            <a:ext cx="990600" cy="1981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3EAB22DB-63BF-410D-8255-11DD616E8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677" y="4543620"/>
            <a:ext cx="3047446" cy="171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656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Slide Master">
  <a:themeElements>
    <a:clrScheme name="Slid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id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A9CD499D938747B736DC64F19D7B59" ma:contentTypeVersion="5" ma:contentTypeDescription="Create a new document." ma:contentTypeScope="" ma:versionID="e7e778b36c58d03737b247d53b3c57fb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447206dab0015f8b9f8924535193e8c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42F7296-CE66-44FE-8C7C-4EAB6D2226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C350F64-642B-42B3-B7AD-7FB7352999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8111903-88B2-4055-824A-249352DB2C7D}">
  <ds:schemaRefs>
    <ds:schemaRef ds:uri="http://schemas.microsoft.com/sharepoint/v3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13838</TotalTime>
  <Words>382</Words>
  <Application>Microsoft Office PowerPoint</Application>
  <PresentationFormat>On-screen Show (4:3)</PresentationFormat>
  <Paragraphs>61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Wingdings</vt:lpstr>
      <vt:lpstr>Wingdings 3</vt:lpstr>
      <vt:lpstr>Slide Master</vt:lpstr>
      <vt:lpstr>Custom Design</vt:lpstr>
      <vt:lpstr>Restoration Advisory Board Meeting</vt:lpstr>
      <vt:lpstr>Agenda</vt:lpstr>
      <vt:lpstr>What have we been working on since our last meeting in January?</vt:lpstr>
      <vt:lpstr>PowerPoint Presentation</vt:lpstr>
      <vt:lpstr>FERF Indoor Air</vt:lpstr>
      <vt:lpstr>FERF Vapor Intrusion Sampling</vt:lpstr>
      <vt:lpstr>PowerPoint Presentation</vt:lpstr>
      <vt:lpstr>PowerPoint Presentation</vt:lpstr>
      <vt:lpstr>Smoke Testing II of the Main Lab</vt:lpstr>
      <vt:lpstr>Smoke Test II Objectives</vt:lpstr>
      <vt:lpstr>Soil Vapor Extraction Pilot Testing – Enhanced Permeability of Shallow Soils</vt:lpstr>
      <vt:lpstr>Enhanced Permeability Concept</vt:lpstr>
      <vt:lpstr>Enhanced Permeability Work Steps</vt:lpstr>
      <vt:lpstr>PowerPoint Presentation</vt:lpstr>
      <vt:lpstr>What will we be working on?</vt:lpstr>
      <vt:lpstr>Thank You</vt:lpstr>
    </vt:vector>
  </TitlesOfParts>
  <Company>US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b6imemb6</dc:creator>
  <cp:lastModifiedBy> </cp:lastModifiedBy>
  <cp:revision>407</cp:revision>
  <cp:lastPrinted>2017-05-10T19:05:31Z</cp:lastPrinted>
  <dcterms:created xsi:type="dcterms:W3CDTF">2009-05-21T17:19:18Z</dcterms:created>
  <dcterms:modified xsi:type="dcterms:W3CDTF">2018-05-04T14:41:46Z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C3F847D0-7A03-4F3B-B9C4-73E1E885AE44</vt:lpwstr>
  </property>
  <property fmtid="{D5CDD505-2E9C-101B-9397-08002B2CF9AE}" pid="3" name="ArticulatePath">
    <vt:lpwstr>ERDC-PPT_Template</vt:lpwstr>
  </property>
  <property fmtid="{D5CDD505-2E9C-101B-9397-08002B2CF9AE}" pid="4" name="ContentTypeId">
    <vt:lpwstr>0x010100E1A9CD499D938747B736DC64F19D7B59</vt:lpwstr>
  </property>
</Properties>
</file>